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Roboto" panose="020B0604020202020204" charset="0"/>
      <p:regular r:id="rId12"/>
      <p:bold r:id="rId13"/>
      <p:italic r:id="rId14"/>
      <p:boldItalic r:id="rId15"/>
    </p:embeddedFont>
    <p:embeddedFont>
      <p:font typeface="Proxima Nova" panose="020B060402020202020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Roboto Medium" panose="020B0604020202020204" charset="0"/>
      <p:regular r:id="rId24"/>
      <p:bold r:id="rId25"/>
      <p:italic r:id="rId26"/>
      <p:boldItalic r:id="rId27"/>
    </p:embeddedFont>
    <p:embeddedFont>
      <p:font typeface="Roboto Thin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0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9c1bfa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9c1bfa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9c1bfa614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7" name="Google Shape;77;g9c1bfa614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c1bfa614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9c1bfa614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c1bfa614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9c1bfa614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Recap on the tools, techniques and solutions relevant to every specializations and the common ones to excel in the respective profiles.</a:t>
            </a:r>
            <a:endParaRPr/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It can also be in conjunction with their experience with different skills so far and the gap to be bridged in order to create differential skills.</a:t>
            </a:r>
            <a:endParaRPr/>
          </a:p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Other options are also discussed to explain in which case transition is relevant and feasible.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45342dbe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a45342dbe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9c1bfa6141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9c1bfa6141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You must let learners take the lead during the conversation.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 terms of feedback, share the realistic aspects and show them the potential benefits of proposed outcome.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Discuss the next set of activities as per their discussion with mentor.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 case the discussion did not happen, work with them on above steps yourself.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9c1bfa614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9c1bfa614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9c1bfa614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9c1bfa614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c1bfa6141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9c1bfa6141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23900" lvl="2" indent="0" algn="just" rtl="0">
              <a:lnSpc>
                <a:spcPct val="100000"/>
              </a:lnSpc>
              <a:spcBef>
                <a:spcPts val="750"/>
              </a:spcBef>
              <a:spcAft>
                <a:spcPts val="1600"/>
              </a:spcAft>
              <a:buSzPts val="1100"/>
              <a:buNone/>
            </a:pPr>
            <a:endParaRPr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picture and caption">
  <p:cSld name="Title, picture and ca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9841" y="600075"/>
            <a:ext cx="4072800" cy="4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Arial"/>
              <a:buNone/>
              <a:defRPr sz="3600">
                <a:solidFill>
                  <a:srgbClr val="F5333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>
            <a:spLocks noGrp="1"/>
          </p:cNvSpPr>
          <p:nvPr>
            <p:ph type="pic" idx="2"/>
          </p:nvPr>
        </p:nvSpPr>
        <p:spPr>
          <a:xfrm>
            <a:off x="629842" y="1681163"/>
            <a:ext cx="4535400" cy="28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5381625" y="1681163"/>
            <a:ext cx="3140100" cy="28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orient="horz" pos="1053">
          <p15:clr>
            <a:srgbClr val="FBAE40"/>
          </p15:clr>
        </p15:guide>
        <p15:guide id="3" orient="horz" pos="2845">
          <p15:clr>
            <a:srgbClr val="FBAE40"/>
          </p15:clr>
        </p15:guide>
        <p15:guide id="4" pos="3254">
          <p15:clr>
            <a:srgbClr val="FBAE40"/>
          </p15:clr>
        </p15:guide>
        <p15:guide id="5" pos="339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63921" y="465388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E72D4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616976" y="401240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E72D4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E72D4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E72D4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E72D4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E72D4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E72D4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E72D4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E72D4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E72D4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0" y="0"/>
            <a:ext cx="9144000" cy="46539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3922" y="571887"/>
            <a:ext cx="2057399" cy="548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1756">
          <p15:clr>
            <a:srgbClr val="FBAE40"/>
          </p15:clr>
        </p15:guide>
        <p15:guide id="5" pos="332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2 Line Title and Content">
  <p:cSld name="1_2 Line Title and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303588" y="1816100"/>
            <a:ext cx="5265600" cy="26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/>
          <p:nvPr/>
        </p:nvSpPr>
        <p:spPr>
          <a:xfrm>
            <a:off x="0" y="0"/>
            <a:ext cx="9144000" cy="636900"/>
          </a:xfrm>
          <a:prstGeom prst="rect">
            <a:avLst/>
          </a:prstGeom>
          <a:solidFill>
            <a:srgbClr val="F533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6679" y="121966"/>
            <a:ext cx="37359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29288" y="210064"/>
            <a:ext cx="813630" cy="217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2794">
          <p15:clr>
            <a:srgbClr val="FBAE40"/>
          </p15:clr>
        </p15:guide>
        <p15:guide id="5" pos="2081">
          <p15:clr>
            <a:srgbClr val="FBAE40"/>
          </p15:clr>
        </p15:guide>
        <p15:guide id="6" orient="horz" pos="114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jobs/search/?currentJobId=1937330190&amp;keywords=data%20analys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www.upgrad.com/blog/12-most-useful-data-mining-applications-of-2020/" TargetMode="External"/><Relationship Id="rId4" Type="http://schemas.openxmlformats.org/officeDocument/2006/relationships/hyperlink" Target="https://www.linkedin.com/jobs/view/200668965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1067232" y="3040212"/>
            <a:ext cx="6895200" cy="11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2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SGC Coaching: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Articulate your Journey | Activate </a:t>
            </a:r>
            <a:r>
              <a:rPr lang="en" i="1" dirty="0">
                <a:solidFill>
                  <a:schemeClr val="dk1"/>
                </a:solidFill>
              </a:rPr>
              <a:t>Learner’s</a:t>
            </a:r>
            <a:r>
              <a:rPr lang="en" sz="14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Vigour | Accelerate Mutual Growth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0" i="1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Mentorship call</a:t>
            </a:r>
            <a:endParaRPr dirty="0"/>
          </a:p>
        </p:txBody>
      </p:sp>
      <p:pic>
        <p:nvPicPr>
          <p:cNvPr id="80" name="Google Shape;8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82370" y="0"/>
            <a:ext cx="1356542" cy="157748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1157111" y="716037"/>
            <a:ext cx="1655700" cy="13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400" b="0" i="1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   #LifeKoKaroLift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6679" y="121966"/>
            <a:ext cx="76053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</a:pPr>
            <a:r>
              <a:rPr lang="en"/>
              <a:t>Agenda: Career Related Feedback</a:t>
            </a:r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941373" y="831085"/>
            <a:ext cx="6457173" cy="3583065"/>
            <a:chOff x="941373" y="831063"/>
            <a:chExt cx="6457173" cy="2641599"/>
          </a:xfrm>
        </p:grpSpPr>
        <p:sp>
          <p:nvSpPr>
            <p:cNvPr id="88" name="Google Shape;88;p18"/>
            <p:cNvSpPr/>
            <p:nvPr/>
          </p:nvSpPr>
          <p:spPr>
            <a:xfrm>
              <a:off x="941373" y="831063"/>
              <a:ext cx="5933619" cy="1219200"/>
            </a:xfrm>
            <a:custGeom>
              <a:avLst/>
              <a:gdLst/>
              <a:ahLst/>
              <a:cxnLst/>
              <a:rect l="l" t="t" r="r" b="b"/>
              <a:pathLst>
                <a:path w="5933619" h="1219200" extrusionOk="0">
                  <a:moveTo>
                    <a:pt x="0" y="121920"/>
                  </a:moveTo>
                  <a:cubicBezTo>
                    <a:pt x="0" y="54585"/>
                    <a:pt x="54585" y="0"/>
                    <a:pt x="121920" y="0"/>
                  </a:cubicBezTo>
                  <a:lnTo>
                    <a:pt x="5811699" y="0"/>
                  </a:lnTo>
                  <a:cubicBezTo>
                    <a:pt x="5879034" y="0"/>
                    <a:pt x="5933619" y="54585"/>
                    <a:pt x="5933619" y="121920"/>
                  </a:cubicBezTo>
                  <a:lnTo>
                    <a:pt x="5933619" y="1097280"/>
                  </a:lnTo>
                  <a:cubicBezTo>
                    <a:pt x="5933619" y="1164615"/>
                    <a:pt x="5879034" y="1219200"/>
                    <a:pt x="5811699" y="1219200"/>
                  </a:cubicBezTo>
                  <a:lnTo>
                    <a:pt x="121920" y="1219200"/>
                  </a:lnTo>
                  <a:cubicBezTo>
                    <a:pt x="54585" y="1219200"/>
                    <a:pt x="0" y="1164615"/>
                    <a:pt x="0" y="1097280"/>
                  </a:cubicBezTo>
                  <a:lnTo>
                    <a:pt x="0" y="121920"/>
                  </a:lnTo>
                  <a:close/>
                </a:path>
              </a:pathLst>
            </a:custGeom>
            <a:solidFill>
              <a:schemeClr val="accent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3325" tIns="123325" rIns="1367525" bIns="1233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0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Quick Overview –(10 mins)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Setting the context on career outcomes</a:t>
              </a: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>
              <a:off x="1464927" y="2253462"/>
              <a:ext cx="5933619" cy="1219200"/>
            </a:xfrm>
            <a:custGeom>
              <a:avLst/>
              <a:gdLst/>
              <a:ahLst/>
              <a:cxnLst/>
              <a:rect l="l" t="t" r="r" b="b"/>
              <a:pathLst>
                <a:path w="5933619" h="1219200" extrusionOk="0">
                  <a:moveTo>
                    <a:pt x="0" y="121920"/>
                  </a:moveTo>
                  <a:cubicBezTo>
                    <a:pt x="0" y="54585"/>
                    <a:pt x="54585" y="0"/>
                    <a:pt x="121920" y="0"/>
                  </a:cubicBezTo>
                  <a:lnTo>
                    <a:pt x="5811699" y="0"/>
                  </a:lnTo>
                  <a:cubicBezTo>
                    <a:pt x="5879034" y="0"/>
                    <a:pt x="5933619" y="54585"/>
                    <a:pt x="5933619" y="121920"/>
                  </a:cubicBezTo>
                  <a:lnTo>
                    <a:pt x="5933619" y="1097280"/>
                  </a:lnTo>
                  <a:cubicBezTo>
                    <a:pt x="5933619" y="1164615"/>
                    <a:pt x="5879034" y="1219200"/>
                    <a:pt x="5811699" y="1219200"/>
                  </a:cubicBezTo>
                  <a:lnTo>
                    <a:pt x="121920" y="1219200"/>
                  </a:lnTo>
                  <a:cubicBezTo>
                    <a:pt x="54585" y="1219200"/>
                    <a:pt x="0" y="1164615"/>
                    <a:pt x="0" y="1097280"/>
                  </a:cubicBezTo>
                  <a:lnTo>
                    <a:pt x="0" y="121920"/>
                  </a:lnTo>
                  <a:close/>
                </a:path>
              </a:pathLst>
            </a:custGeom>
            <a:solidFill>
              <a:srgbClr val="5AD15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19525" tIns="119525" rIns="1435550" bIns="11952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" sz="20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Personalized Discussion –(80 mins)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70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Learner’s first mentorship call 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56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Provide personalized feedback &amp; next steps</a:t>
              </a: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8"/>
            <p:cNvSpPr/>
            <p:nvPr/>
          </p:nvSpPr>
          <p:spPr>
            <a:xfrm>
              <a:off x="6082512" y="1755623"/>
              <a:ext cx="792480" cy="792480"/>
            </a:xfrm>
            <a:custGeom>
              <a:avLst/>
              <a:gdLst/>
              <a:ahLst/>
              <a:cxnLst/>
              <a:rect l="l" t="t" r="r" b="b"/>
              <a:pathLst>
                <a:path w="792480" h="792480" extrusionOk="0">
                  <a:moveTo>
                    <a:pt x="0" y="435864"/>
                  </a:moveTo>
                  <a:lnTo>
                    <a:pt x="178308" y="435864"/>
                  </a:lnTo>
                  <a:lnTo>
                    <a:pt x="178308" y="0"/>
                  </a:lnTo>
                  <a:lnTo>
                    <a:pt x="614172" y="0"/>
                  </a:lnTo>
                  <a:lnTo>
                    <a:pt x="614172" y="435864"/>
                  </a:lnTo>
                  <a:lnTo>
                    <a:pt x="792480" y="435864"/>
                  </a:lnTo>
                  <a:lnTo>
                    <a:pt x="396240" y="792480"/>
                  </a:lnTo>
                  <a:lnTo>
                    <a:pt x="0" y="435864"/>
                  </a:lnTo>
                  <a:close/>
                </a:path>
              </a:pathLst>
            </a:custGeom>
            <a:solidFill>
              <a:srgbClr val="D5DBDD">
                <a:alpha val="89800"/>
              </a:srgbClr>
            </a:solidFill>
            <a:ln w="25400" cap="flat" cmpd="sng">
              <a:solidFill>
                <a:srgbClr val="D5DBDD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24025" tIns="45700" rIns="224025" bIns="2418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1845252" y="1705135"/>
            <a:ext cx="1891500" cy="275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182562" lvl="0" indent="-182562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600"/>
              <a:t>Techniques</a:t>
            </a:r>
            <a:endParaRPr/>
          </a:p>
          <a:p>
            <a:pPr marL="182562" lvl="0" indent="-182562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" sz="1600"/>
              <a:t>Tools &amp; Technology</a:t>
            </a:r>
            <a:endParaRPr/>
          </a:p>
          <a:p>
            <a:pPr marL="45720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6678" y="121966"/>
            <a:ext cx="66237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</a:pPr>
            <a:r>
              <a:rPr lang="en"/>
              <a:t>Learning from your first mentoring session</a:t>
            </a:r>
            <a:endParaRPr/>
          </a:p>
        </p:txBody>
      </p:sp>
      <p:sp>
        <p:nvSpPr>
          <p:cNvPr id="97" name="Google Shape;97;p19"/>
          <p:cNvSpPr/>
          <p:nvPr/>
        </p:nvSpPr>
        <p:spPr>
          <a:xfrm>
            <a:off x="1697556" y="662718"/>
            <a:ext cx="2039100" cy="1042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Proficiency Analysis</a:t>
            </a:r>
            <a:endParaRPr dirty="0"/>
          </a:p>
        </p:txBody>
      </p:sp>
      <p:sp>
        <p:nvSpPr>
          <p:cNvPr id="98" name="Google Shape;98;p19"/>
          <p:cNvSpPr/>
          <p:nvPr/>
        </p:nvSpPr>
        <p:spPr>
          <a:xfrm>
            <a:off x="4315608" y="665343"/>
            <a:ext cx="2111400" cy="1042500"/>
          </a:xfrm>
          <a:prstGeom prst="roundRect">
            <a:avLst>
              <a:gd name="adj" fmla="val 16667"/>
            </a:avLst>
          </a:prstGeom>
          <a:solidFill>
            <a:srgbClr val="91A000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Current Opportunities</a:t>
            </a:r>
            <a:endParaRPr dirty="0"/>
          </a:p>
        </p:txBody>
      </p:sp>
      <p:sp>
        <p:nvSpPr>
          <p:cNvPr id="99" name="Google Shape;99;p19"/>
          <p:cNvSpPr/>
          <p:nvPr/>
        </p:nvSpPr>
        <p:spPr>
          <a:xfrm>
            <a:off x="7024132" y="665343"/>
            <a:ext cx="2039100" cy="10425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Career Outcomes</a:t>
            </a:r>
            <a:endParaRPr dirty="0"/>
          </a:p>
        </p:txBody>
      </p:sp>
      <p:sp>
        <p:nvSpPr>
          <p:cNvPr id="100" name="Google Shape;100;p19"/>
          <p:cNvSpPr txBox="1"/>
          <p:nvPr/>
        </p:nvSpPr>
        <p:spPr>
          <a:xfrm>
            <a:off x="7147706" y="1705135"/>
            <a:ext cx="1915500" cy="275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182562" marR="0" lvl="0" indent="-18256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Feasibility</a:t>
            </a:r>
            <a:endParaRPr/>
          </a:p>
          <a:p>
            <a:pPr marL="182562" marR="0" lvl="0" indent="-182562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Relevance</a:t>
            </a:r>
            <a:endParaRPr/>
          </a:p>
          <a:p>
            <a:pPr marL="457200" marR="0" lvl="0" indent="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4387776" y="1705134"/>
            <a:ext cx="2039100" cy="2758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182562" marR="0" lvl="0" indent="-182562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Role Availability </a:t>
            </a:r>
            <a:endParaRPr/>
          </a:p>
          <a:p>
            <a:pPr marL="182562" marR="0" lvl="0" indent="-182562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" sz="16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Fitment Analysis</a:t>
            </a:r>
            <a:endParaRPr/>
          </a:p>
          <a:p>
            <a:pPr marL="182562" marR="0" lvl="0" indent="-68262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" name="Google Shape;102;p19"/>
          <p:cNvSpPr/>
          <p:nvPr/>
        </p:nvSpPr>
        <p:spPr>
          <a:xfrm>
            <a:off x="464373" y="4639034"/>
            <a:ext cx="8598900" cy="382500"/>
          </a:xfrm>
          <a:prstGeom prst="roundRect">
            <a:avLst>
              <a:gd name="adj" fmla="val 16667"/>
            </a:avLst>
          </a:prstGeom>
          <a:solidFill>
            <a:srgbClr val="FF5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Important to understand how your current proficiency (not just technical) along with available opportunity to transition/grow is linked to the chosen career outcome. </a:t>
            </a:r>
            <a:endParaRPr dirty="0"/>
          </a:p>
        </p:txBody>
      </p:sp>
      <p:sp>
        <p:nvSpPr>
          <p:cNvPr id="103" name="Google Shape;103;p19"/>
          <p:cNvSpPr/>
          <p:nvPr/>
        </p:nvSpPr>
        <p:spPr>
          <a:xfrm>
            <a:off x="130413" y="2645038"/>
            <a:ext cx="1438200" cy="6234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Switch Roles</a:t>
            </a:r>
            <a:endParaRPr dirty="0"/>
          </a:p>
        </p:txBody>
      </p:sp>
      <p:sp>
        <p:nvSpPr>
          <p:cNvPr id="104" name="Google Shape;104;p19"/>
          <p:cNvSpPr/>
          <p:nvPr/>
        </p:nvSpPr>
        <p:spPr>
          <a:xfrm>
            <a:off x="3736669" y="2042711"/>
            <a:ext cx="506700" cy="382500"/>
          </a:xfrm>
          <a:prstGeom prst="homePlate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6446031" y="2042711"/>
            <a:ext cx="530400" cy="382500"/>
          </a:xfrm>
          <a:prstGeom prst="homePlate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9"/>
          <p:cNvSpPr/>
          <p:nvPr/>
        </p:nvSpPr>
        <p:spPr>
          <a:xfrm>
            <a:off x="1767275" y="2247850"/>
            <a:ext cx="7280100" cy="1417800"/>
          </a:xfrm>
          <a:prstGeom prst="roundRect">
            <a:avLst>
              <a:gd name="adj" fmla="val 16667"/>
            </a:avLst>
          </a:prstGeom>
          <a:solidFill>
            <a:srgbClr val="75F2FF">
              <a:alpha val="20000"/>
            </a:srgbClr>
          </a:solidFill>
          <a:ln w="254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9"/>
          <p:cNvSpPr/>
          <p:nvPr/>
        </p:nvSpPr>
        <p:spPr>
          <a:xfrm>
            <a:off x="80756" y="662717"/>
            <a:ext cx="1365600" cy="10425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i="0" u="none" strike="noStrike" cap="none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Mentor’s Reco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16674" y="121975"/>
            <a:ext cx="4542000" cy="382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 from the mentorship</a:t>
            </a:r>
            <a:endParaRPr/>
          </a:p>
        </p:txBody>
      </p:sp>
      <p:grpSp>
        <p:nvGrpSpPr>
          <p:cNvPr id="113" name="Google Shape;113;p20"/>
          <p:cNvGrpSpPr/>
          <p:nvPr/>
        </p:nvGrpSpPr>
        <p:grpSpPr>
          <a:xfrm>
            <a:off x="477861" y="3637135"/>
            <a:ext cx="8250008" cy="860553"/>
            <a:chOff x="1593000" y="2322568"/>
            <a:chExt cx="5957975" cy="643500"/>
          </a:xfrm>
        </p:grpSpPr>
        <p:sp>
          <p:nvSpPr>
            <p:cNvPr id="114" name="Google Shape;114;p20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Summary 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F5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449791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Summarising the next steps to achieve the best outcomes !</a:t>
              </a:r>
              <a:endParaRPr sz="9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" name="Google Shape;121;p20"/>
          <p:cNvGrpSpPr/>
          <p:nvPr/>
        </p:nvGrpSpPr>
        <p:grpSpPr>
          <a:xfrm>
            <a:off x="477861" y="2729389"/>
            <a:ext cx="8250289" cy="889317"/>
            <a:chOff x="1593000" y="2322568"/>
            <a:chExt cx="5958178" cy="643500"/>
          </a:xfrm>
        </p:grpSpPr>
        <p:sp>
          <p:nvSpPr>
            <p:cNvPr id="122" name="Google Shape;122;p20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2342631" y="2399946"/>
              <a:ext cx="1811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It’s action time !</a:t>
              </a:r>
              <a:endParaRPr sz="13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6" name="Google Shape;126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F5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4489378" y="2323752"/>
              <a:ext cx="30618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82575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50"/>
                <a:buFont typeface="Roboto"/>
                <a:buChar char="●"/>
              </a:pPr>
              <a:r>
                <a:rPr lang="en" sz="85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Read at least 10 JDs related to the target role</a:t>
              </a:r>
              <a:endParaRPr sz="85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282575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50"/>
                <a:buFont typeface="Roboto"/>
                <a:buChar char="●"/>
              </a:pPr>
              <a:r>
                <a:rPr lang="en" sz="85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Get in touch with a few colleagues from the Data domain, read articles and follow latest trends.</a:t>
              </a:r>
              <a:endParaRPr sz="85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282575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850"/>
                <a:buFont typeface="Roboto"/>
                <a:buChar char="●"/>
              </a:pPr>
              <a:r>
                <a:rPr lang="en" sz="85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Keep a check for companies hiring and actively seek project opportunities in your organisation</a:t>
              </a:r>
              <a:endParaRPr sz="85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9" name="Google Shape;129;p20"/>
          <p:cNvGrpSpPr/>
          <p:nvPr/>
        </p:nvGrpSpPr>
        <p:grpSpPr>
          <a:xfrm>
            <a:off x="477769" y="1940819"/>
            <a:ext cx="8240475" cy="770079"/>
            <a:chOff x="1593000" y="2311183"/>
            <a:chExt cx="5957975" cy="654885"/>
          </a:xfrm>
        </p:grpSpPr>
        <p:sp>
          <p:nvSpPr>
            <p:cNvPr id="130" name="Google Shape;130;p20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Transition within the same organisation ?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F5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4507212" y="2311183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Is the learner aiming for an internal transition?</a:t>
              </a:r>
              <a:endParaRPr sz="9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If yes, discussion on the roadmap for the transition</a:t>
              </a:r>
              <a:endParaRPr sz="9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7" name="Google Shape;137;p20"/>
          <p:cNvGrpSpPr/>
          <p:nvPr/>
        </p:nvGrpSpPr>
        <p:grpSpPr>
          <a:xfrm>
            <a:off x="477806" y="1079055"/>
            <a:ext cx="8258945" cy="855083"/>
            <a:chOff x="1593000" y="2322568"/>
            <a:chExt cx="5957975" cy="643500"/>
          </a:xfrm>
        </p:grpSpPr>
        <p:sp>
          <p:nvSpPr>
            <p:cNvPr id="138" name="Google Shape;138;p20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Target roles &amp; responsibilities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FF5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4497791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Key responsibilities in the current role</a:t>
              </a:r>
              <a:endParaRPr sz="9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Key strengths and weaknesses</a:t>
              </a:r>
              <a:endParaRPr sz="9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2857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Short term and long term target roles</a:t>
              </a:r>
              <a:endParaRPr sz="9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title"/>
          </p:nvPr>
        </p:nvSpPr>
        <p:spPr>
          <a:xfrm>
            <a:off x="316679" y="121966"/>
            <a:ext cx="67071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</a:pPr>
            <a:r>
              <a:rPr lang="en" sz="2000"/>
              <a:t>Personalized Feedback | Expected Career Outcomes </a:t>
            </a:r>
            <a:endParaRPr/>
          </a:p>
        </p:txBody>
      </p:sp>
      <p:sp>
        <p:nvSpPr>
          <p:cNvPr id="150" name="Google Shape;150;p21"/>
          <p:cNvSpPr txBox="1"/>
          <p:nvPr/>
        </p:nvSpPr>
        <p:spPr>
          <a:xfrm>
            <a:off x="400093" y="3967085"/>
            <a:ext cx="6519000" cy="9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Things to remember: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Career outcomes will differ for individuals based on current reality. </a:t>
            </a:r>
            <a:endParaRPr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Career Goals are met only with clearly defined objectives translated to a time-bound plan (preferably 30-60-90 Day plan).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4436112" y="678005"/>
            <a:ext cx="2253351" cy="1275481"/>
          </a:xfrm>
          <a:custGeom>
            <a:avLst/>
            <a:gdLst/>
            <a:ahLst/>
            <a:cxnLst/>
            <a:rect l="l" t="t" r="r" b="b"/>
            <a:pathLst>
              <a:path w="2125803" h="1275481" extrusionOk="0">
                <a:moveTo>
                  <a:pt x="0" y="127548"/>
                </a:moveTo>
                <a:cubicBezTo>
                  <a:pt x="0" y="57105"/>
                  <a:pt x="57105" y="0"/>
                  <a:pt x="127548" y="0"/>
                </a:cubicBezTo>
                <a:lnTo>
                  <a:pt x="1998255" y="0"/>
                </a:lnTo>
                <a:cubicBezTo>
                  <a:pt x="2068698" y="0"/>
                  <a:pt x="2125803" y="57105"/>
                  <a:pt x="2125803" y="127548"/>
                </a:cubicBezTo>
                <a:lnTo>
                  <a:pt x="2125803" y="1147933"/>
                </a:lnTo>
                <a:cubicBezTo>
                  <a:pt x="2125803" y="1218376"/>
                  <a:pt x="2068698" y="1275481"/>
                  <a:pt x="1998255" y="1275481"/>
                </a:cubicBezTo>
                <a:lnTo>
                  <a:pt x="127548" y="1275481"/>
                </a:lnTo>
                <a:cubicBezTo>
                  <a:pt x="57105" y="1275481"/>
                  <a:pt x="0" y="1218376"/>
                  <a:pt x="0" y="1147933"/>
                </a:cubicBezTo>
                <a:lnTo>
                  <a:pt x="0" y="127548"/>
                </a:lnTo>
                <a:close/>
              </a:path>
            </a:pathLst>
          </a:custGeom>
          <a:solidFill>
            <a:srgbClr val="004B5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675" tIns="90675" rIns="90675" bIns="906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Seek Alignment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Is the current reality matching your aspiration?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Realistic to upgrade skills </a:t>
            </a:r>
            <a:r>
              <a:rPr lang="en" sz="1400" b="0" i="0" u="sng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now </a:t>
            </a:r>
            <a:r>
              <a:rPr lang="en"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to achieve outcome?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Google Shape;152;p21"/>
          <p:cNvSpPr/>
          <p:nvPr/>
        </p:nvSpPr>
        <p:spPr>
          <a:xfrm>
            <a:off x="2369819" y="2541198"/>
            <a:ext cx="3624494" cy="1275481"/>
          </a:xfrm>
          <a:custGeom>
            <a:avLst/>
            <a:gdLst/>
            <a:ahLst/>
            <a:cxnLst/>
            <a:rect l="l" t="t" r="r" b="b"/>
            <a:pathLst>
              <a:path w="2125803" h="1275481" extrusionOk="0">
                <a:moveTo>
                  <a:pt x="0" y="127548"/>
                </a:moveTo>
                <a:cubicBezTo>
                  <a:pt x="0" y="57105"/>
                  <a:pt x="57105" y="0"/>
                  <a:pt x="127548" y="0"/>
                </a:cubicBezTo>
                <a:lnTo>
                  <a:pt x="1998255" y="0"/>
                </a:lnTo>
                <a:cubicBezTo>
                  <a:pt x="2068698" y="0"/>
                  <a:pt x="2125803" y="57105"/>
                  <a:pt x="2125803" y="127548"/>
                </a:cubicBezTo>
                <a:lnTo>
                  <a:pt x="2125803" y="1147933"/>
                </a:lnTo>
                <a:cubicBezTo>
                  <a:pt x="2125803" y="1218376"/>
                  <a:pt x="2068698" y="1275481"/>
                  <a:pt x="1998255" y="1275481"/>
                </a:cubicBezTo>
                <a:lnTo>
                  <a:pt x="127548" y="1275481"/>
                </a:lnTo>
                <a:cubicBezTo>
                  <a:pt x="57105" y="1275481"/>
                  <a:pt x="0" y="1218376"/>
                  <a:pt x="0" y="1147933"/>
                </a:cubicBezTo>
                <a:lnTo>
                  <a:pt x="0" y="127548"/>
                </a:lnTo>
                <a:close/>
              </a:path>
            </a:pathLst>
          </a:custGeom>
          <a:solidFill>
            <a:srgbClr val="0095A5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675" tIns="90675" rIns="90675" bIns="906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What’s next?</a:t>
            </a:r>
            <a:endParaRPr/>
          </a:p>
          <a:p>
            <a:pPr marL="0" marR="0" lvl="0" indent="0" algn="just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Next steps to achieve the outcome</a:t>
            </a:r>
            <a:endParaRPr/>
          </a:p>
          <a:p>
            <a:pPr marL="0" marR="0" lvl="0" indent="0" algn="just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Focus areas as Learning objective</a:t>
            </a:r>
            <a:endParaRPr/>
          </a:p>
          <a:p>
            <a:pPr marL="0" marR="0" lvl="0" indent="0" algn="just" rtl="0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Frame your plan with milestones</a:t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 rot="5400000">
            <a:off x="1411019" y="2140997"/>
            <a:ext cx="954000" cy="9636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1406110" y="2145790"/>
            <a:ext cx="238500" cy="8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5425" rIns="135200" bIns="105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Y</a:t>
            </a:r>
            <a:endParaRPr/>
          </a:p>
        </p:txBody>
      </p:sp>
      <p:grpSp>
        <p:nvGrpSpPr>
          <p:cNvPr id="155" name="Google Shape;155;p21"/>
          <p:cNvGrpSpPr/>
          <p:nvPr/>
        </p:nvGrpSpPr>
        <p:grpSpPr>
          <a:xfrm>
            <a:off x="498760" y="680373"/>
            <a:ext cx="2356070" cy="1358387"/>
            <a:chOff x="498760" y="680373"/>
            <a:chExt cx="2356070" cy="1358387"/>
          </a:xfrm>
        </p:grpSpPr>
        <p:sp>
          <p:nvSpPr>
            <p:cNvPr id="156" name="Google Shape;156;p21"/>
            <p:cNvSpPr/>
            <p:nvPr/>
          </p:nvSpPr>
          <p:spPr>
            <a:xfrm>
              <a:off x="498760" y="680373"/>
              <a:ext cx="2356070" cy="1358387"/>
            </a:xfrm>
            <a:custGeom>
              <a:avLst/>
              <a:gdLst/>
              <a:ahLst/>
              <a:cxnLst/>
              <a:rect l="l" t="t" r="r" b="b"/>
              <a:pathLst>
                <a:path w="2356070" h="1275481" extrusionOk="0">
                  <a:moveTo>
                    <a:pt x="0" y="127548"/>
                  </a:moveTo>
                  <a:cubicBezTo>
                    <a:pt x="0" y="57105"/>
                    <a:pt x="57105" y="0"/>
                    <a:pt x="127548" y="0"/>
                  </a:cubicBezTo>
                  <a:lnTo>
                    <a:pt x="2228522" y="0"/>
                  </a:lnTo>
                  <a:cubicBezTo>
                    <a:pt x="2298965" y="0"/>
                    <a:pt x="2356070" y="57105"/>
                    <a:pt x="2356070" y="127548"/>
                  </a:cubicBezTo>
                  <a:lnTo>
                    <a:pt x="2356070" y="1147933"/>
                  </a:lnTo>
                  <a:cubicBezTo>
                    <a:pt x="2356070" y="1218376"/>
                    <a:pt x="2298965" y="1275481"/>
                    <a:pt x="2228522" y="1275481"/>
                  </a:cubicBezTo>
                  <a:lnTo>
                    <a:pt x="127548" y="1275481"/>
                  </a:lnTo>
                  <a:cubicBezTo>
                    <a:pt x="57105" y="1275481"/>
                    <a:pt x="0" y="1218376"/>
                    <a:pt x="0" y="1147933"/>
                  </a:cubicBezTo>
                  <a:lnTo>
                    <a:pt x="0" y="127548"/>
                  </a:lnTo>
                  <a:close/>
                </a:path>
              </a:pathLst>
            </a:custGeom>
            <a:solidFill>
              <a:srgbClr val="FFAA3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675" tIns="90675" rIns="90675" bIns="90675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Are you aligned with career outcomes as per Mentor’s recommendation?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    </a:t>
              </a:r>
              <a:r>
                <a:rPr lang="en" sz="12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Yes.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     Need a few inputs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42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     No</a:t>
              </a:r>
              <a:endParaRPr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606825" y="1344194"/>
              <a:ext cx="124800" cy="132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610977" y="1600379"/>
              <a:ext cx="124800" cy="132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610977" y="1847317"/>
              <a:ext cx="124800" cy="132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" name="Google Shape;160;p21"/>
          <p:cNvGrpSpPr/>
          <p:nvPr/>
        </p:nvGrpSpPr>
        <p:grpSpPr>
          <a:xfrm>
            <a:off x="3041900" y="1135886"/>
            <a:ext cx="450670" cy="527199"/>
            <a:chOff x="3041900" y="1135886"/>
            <a:chExt cx="450670" cy="527199"/>
          </a:xfrm>
        </p:grpSpPr>
        <p:sp>
          <p:nvSpPr>
            <p:cNvPr id="161" name="Google Shape;161;p21"/>
            <p:cNvSpPr/>
            <p:nvPr/>
          </p:nvSpPr>
          <p:spPr>
            <a:xfrm>
              <a:off x="3041900" y="1135886"/>
              <a:ext cx="450670" cy="527199"/>
            </a:xfrm>
            <a:custGeom>
              <a:avLst/>
              <a:gdLst/>
              <a:ahLst/>
              <a:cxnLst/>
              <a:rect l="l" t="t" r="r" b="b"/>
              <a:pathLst>
                <a:path w="450670" h="527199" extrusionOk="0">
                  <a:moveTo>
                    <a:pt x="0" y="105440"/>
                  </a:moveTo>
                  <a:lnTo>
                    <a:pt x="225335" y="105440"/>
                  </a:lnTo>
                  <a:lnTo>
                    <a:pt x="225335" y="0"/>
                  </a:lnTo>
                  <a:lnTo>
                    <a:pt x="450670" y="263600"/>
                  </a:lnTo>
                  <a:lnTo>
                    <a:pt x="225335" y="527199"/>
                  </a:lnTo>
                  <a:lnTo>
                    <a:pt x="225335" y="421759"/>
                  </a:lnTo>
                  <a:lnTo>
                    <a:pt x="0" y="421759"/>
                  </a:lnTo>
                  <a:lnTo>
                    <a:pt x="0" y="105440"/>
                  </a:lnTo>
                  <a:close/>
                </a:path>
              </a:pathLst>
            </a:custGeom>
            <a:solidFill>
              <a:srgbClr val="FFAA3F"/>
            </a:solidFill>
            <a:ln>
              <a:noFill/>
            </a:ln>
          </p:spPr>
          <p:txBody>
            <a:bodyPr spcFirstLastPara="1" wrap="square" lIns="0" tIns="105425" rIns="135200" bIns="1054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endParaRPr sz="22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62" name="Google Shape;162;p21"/>
            <p:cNvSpPr txBox="1"/>
            <p:nvPr/>
          </p:nvSpPr>
          <p:spPr>
            <a:xfrm>
              <a:off x="3067410" y="1271142"/>
              <a:ext cx="299100" cy="29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0" i="0" u="none" strike="noStrike" cap="none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N</a:t>
              </a:r>
              <a:endParaRPr/>
            </a:p>
          </p:txBody>
        </p:sp>
      </p:grpSp>
      <p:sp>
        <p:nvSpPr>
          <p:cNvPr id="163" name="Google Shape;163;p21"/>
          <p:cNvSpPr/>
          <p:nvPr/>
        </p:nvSpPr>
        <p:spPr>
          <a:xfrm rot="5400000">
            <a:off x="4564585" y="2094072"/>
            <a:ext cx="428137" cy="527199"/>
          </a:xfrm>
          <a:custGeom>
            <a:avLst/>
            <a:gdLst/>
            <a:ahLst/>
            <a:cxnLst/>
            <a:rect l="l" t="t" r="r" b="b"/>
            <a:pathLst>
              <a:path w="450670" h="527199" extrusionOk="0">
                <a:moveTo>
                  <a:pt x="0" y="105440"/>
                </a:moveTo>
                <a:lnTo>
                  <a:pt x="225335" y="105440"/>
                </a:lnTo>
                <a:lnTo>
                  <a:pt x="225335" y="0"/>
                </a:lnTo>
                <a:lnTo>
                  <a:pt x="450670" y="263600"/>
                </a:lnTo>
                <a:lnTo>
                  <a:pt x="225335" y="527199"/>
                </a:lnTo>
                <a:lnTo>
                  <a:pt x="225335" y="421759"/>
                </a:lnTo>
                <a:lnTo>
                  <a:pt x="0" y="421759"/>
                </a:lnTo>
                <a:lnTo>
                  <a:pt x="0" y="10544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1"/>
          <p:cNvSpPr txBox="1"/>
          <p:nvPr/>
        </p:nvSpPr>
        <p:spPr>
          <a:xfrm>
            <a:off x="4515049" y="2143601"/>
            <a:ext cx="527284" cy="42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5425" rIns="135200" bIns="105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Y</a:t>
            </a:r>
            <a:endParaRPr/>
          </a:p>
        </p:txBody>
      </p:sp>
      <p:pic>
        <p:nvPicPr>
          <p:cNvPr id="165" name="Google Shape;165;p21" descr="Business man thinking"/>
          <p:cNvPicPr preferRelativeResize="0"/>
          <p:nvPr/>
        </p:nvPicPr>
        <p:blipFill rotWithShape="1">
          <a:blip r:embed="rId3">
            <a:alphaModFix/>
          </a:blip>
          <a:srcRect b="50000"/>
          <a:stretch/>
        </p:blipFill>
        <p:spPr>
          <a:xfrm>
            <a:off x="3542730" y="796656"/>
            <a:ext cx="882517" cy="1124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1" descr="Business woma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19562" y="2541198"/>
            <a:ext cx="1463621" cy="199127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9"/>
              </a:srgbClr>
            </a:outerShdw>
          </a:effectLst>
        </p:spPr>
      </p:pic>
      <p:pic>
        <p:nvPicPr>
          <p:cNvPr id="167" name="Google Shape;167;p21" descr="English business ma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247747">
            <a:off x="7210607" y="820933"/>
            <a:ext cx="1109933" cy="20527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1" descr="Thumbs Up Handy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24584" y="1986777"/>
            <a:ext cx="1296844" cy="1296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1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2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2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>
            <a:spLocks noGrp="1"/>
          </p:cNvSpPr>
          <p:nvPr>
            <p:ph type="body" idx="1"/>
          </p:nvPr>
        </p:nvSpPr>
        <p:spPr>
          <a:xfrm>
            <a:off x="5627715" y="801947"/>
            <a:ext cx="3365400" cy="4064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/>
              <a:t>Possible roles: 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Senior data Scientist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ML Engineer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Business Analyst/ Consultant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BI Analyst/ Big Data Engineer</a:t>
            </a:r>
            <a:endParaRPr sz="1400"/>
          </a:p>
          <a:p>
            <a:pPr marL="45720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/>
              <a:t>Job Descriptions (JD):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Roles &amp; Responsibility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Pre-requisites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Domain/Function</a:t>
            </a:r>
            <a:endParaRPr sz="1400"/>
          </a:p>
          <a:p>
            <a:pPr marL="22860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r>
              <a:rPr lang="en" sz="1400"/>
              <a:t>Pull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Identify the hooks to generate interest in your profile.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Expand your network</a:t>
            </a:r>
            <a:endParaRPr sz="1400"/>
          </a:p>
          <a:p>
            <a:pPr marL="514350" lvl="0" indent="-2603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lang="en" sz="1400"/>
              <a:t>Recommendations</a:t>
            </a:r>
            <a:endParaRPr sz="1400"/>
          </a:p>
        </p:txBody>
      </p:sp>
      <p:sp>
        <p:nvSpPr>
          <p:cNvPr id="174" name="Google Shape;174;p22"/>
          <p:cNvSpPr txBox="1">
            <a:spLocks noGrp="1"/>
          </p:cNvSpPr>
          <p:nvPr>
            <p:ph type="title"/>
          </p:nvPr>
        </p:nvSpPr>
        <p:spPr>
          <a:xfrm>
            <a:off x="316679" y="121966"/>
            <a:ext cx="5917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</a:pPr>
            <a:r>
              <a:rPr lang="en"/>
              <a:t>How to prepare for role switch?</a:t>
            </a:r>
            <a:endParaRPr/>
          </a:p>
        </p:txBody>
      </p:sp>
      <p:grpSp>
        <p:nvGrpSpPr>
          <p:cNvPr id="175" name="Google Shape;175;p22"/>
          <p:cNvGrpSpPr/>
          <p:nvPr/>
        </p:nvGrpSpPr>
        <p:grpSpPr>
          <a:xfrm>
            <a:off x="138545" y="801947"/>
            <a:ext cx="5281211" cy="4063880"/>
            <a:chOff x="0" y="0"/>
            <a:chExt cx="5281211" cy="4063880"/>
          </a:xfrm>
        </p:grpSpPr>
        <p:sp>
          <p:nvSpPr>
            <p:cNvPr id="176" name="Google Shape;176;p22"/>
            <p:cNvSpPr/>
            <p:nvPr/>
          </p:nvSpPr>
          <p:spPr>
            <a:xfrm>
              <a:off x="0" y="0"/>
              <a:ext cx="4066500" cy="731400"/>
            </a:xfrm>
            <a:prstGeom prst="roundRect">
              <a:avLst>
                <a:gd name="adj" fmla="val 10000"/>
              </a:avLst>
            </a:prstGeom>
            <a:solidFill>
              <a:schemeClr val="accent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 txBox="1"/>
            <p:nvPr/>
          </p:nvSpPr>
          <p:spPr>
            <a:xfrm>
              <a:off x="21425" y="21425"/>
              <a:ext cx="3191700" cy="68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Which role are you targeting?</a:t>
              </a:r>
              <a:endParaRPr sz="16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303677" y="833120"/>
              <a:ext cx="4066500" cy="731400"/>
            </a:xfrm>
            <a:prstGeom prst="roundRect">
              <a:avLst>
                <a:gd name="adj" fmla="val 10000"/>
              </a:avLst>
            </a:prstGeom>
            <a:solidFill>
              <a:srgbClr val="66B799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 txBox="1"/>
            <p:nvPr/>
          </p:nvSpPr>
          <p:spPr>
            <a:xfrm>
              <a:off x="325102" y="854545"/>
              <a:ext cx="3244500" cy="68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Is this role available currently (Within/Outside company)?</a:t>
              </a: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586534" y="1666240"/>
              <a:ext cx="4066500" cy="731400"/>
            </a:xfrm>
            <a:prstGeom prst="roundRect">
              <a:avLst>
                <a:gd name="adj" fmla="val 10000"/>
              </a:avLst>
            </a:prstGeom>
            <a:solidFill>
              <a:srgbClr val="5AD15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 txBox="1"/>
            <p:nvPr/>
          </p:nvSpPr>
          <p:spPr>
            <a:xfrm>
              <a:off x="607959" y="1687665"/>
              <a:ext cx="3244500" cy="68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What are your chances to get hired for this role basis JDs?</a:t>
              </a: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911033" y="2499360"/>
              <a:ext cx="4066500" cy="731400"/>
            </a:xfrm>
            <a:prstGeom prst="roundRect">
              <a:avLst>
                <a:gd name="adj" fmla="val 10000"/>
              </a:avLst>
            </a:prstGeom>
            <a:solidFill>
              <a:srgbClr val="BCE949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 txBox="1"/>
            <p:nvPr/>
          </p:nvSpPr>
          <p:spPr>
            <a:xfrm>
              <a:off x="932458" y="2520785"/>
              <a:ext cx="3244500" cy="68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How can you showcase your skills to create ‘Pull’ effect?</a:t>
              </a: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1214711" y="3332480"/>
              <a:ext cx="4066500" cy="731400"/>
            </a:xfrm>
            <a:prstGeom prst="roundRect">
              <a:avLst>
                <a:gd name="adj" fmla="val 10000"/>
              </a:avLst>
            </a:prstGeom>
            <a:solidFill>
              <a:srgbClr val="FEA93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 txBox="1"/>
            <p:nvPr/>
          </p:nvSpPr>
          <p:spPr>
            <a:xfrm>
              <a:off x="1236136" y="3353905"/>
              <a:ext cx="3244500" cy="68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Do you have any references to connect to such opportunities?</a:t>
              </a: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3591153" y="534416"/>
              <a:ext cx="475500" cy="4755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D5DBDD">
                <a:alpha val="89800"/>
              </a:srgbClr>
            </a:solidFill>
            <a:ln w="25400" cap="flat" cmpd="sng">
              <a:solidFill>
                <a:srgbClr val="D5DBDD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 txBox="1"/>
            <p:nvPr/>
          </p:nvSpPr>
          <p:spPr>
            <a:xfrm>
              <a:off x="3698138" y="534416"/>
              <a:ext cx="2616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300" tIns="20300" rIns="20300" bIns="203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3894831" y="1367536"/>
              <a:ext cx="475500" cy="4755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CEEAD9">
                <a:alpha val="89800"/>
              </a:srgbClr>
            </a:solidFill>
            <a:ln w="25400" cap="flat" cmpd="sng">
              <a:solidFill>
                <a:srgbClr val="CEEAD9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 txBox="1"/>
            <p:nvPr/>
          </p:nvSpPr>
          <p:spPr>
            <a:xfrm>
              <a:off x="4001816" y="1367536"/>
              <a:ext cx="2616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300" tIns="20300" rIns="20300" bIns="203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4198509" y="2188464"/>
              <a:ext cx="475500" cy="4755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E5F5CB">
                <a:alpha val="89800"/>
              </a:srgbClr>
            </a:solidFill>
            <a:ln w="25400" cap="flat" cmpd="sng">
              <a:solidFill>
                <a:srgbClr val="E5F5CB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 txBox="1"/>
            <p:nvPr/>
          </p:nvSpPr>
          <p:spPr>
            <a:xfrm>
              <a:off x="4305494" y="2188464"/>
              <a:ext cx="2616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300" tIns="20300" rIns="20300" bIns="203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4502187" y="3029712"/>
              <a:ext cx="475500" cy="475500"/>
            </a:xfrm>
            <a:prstGeom prst="downArrow">
              <a:avLst>
                <a:gd name="adj1" fmla="val 55000"/>
                <a:gd name="adj2" fmla="val 45000"/>
              </a:avLst>
            </a:prstGeom>
            <a:solidFill>
              <a:srgbClr val="FEDECB">
                <a:alpha val="89800"/>
              </a:srgbClr>
            </a:solidFill>
            <a:ln w="25400" cap="flat" cmpd="sng">
              <a:solidFill>
                <a:srgbClr val="FEDECB">
                  <a:alpha val="898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 txBox="1"/>
            <p:nvPr/>
          </p:nvSpPr>
          <p:spPr>
            <a:xfrm>
              <a:off x="4609172" y="3029712"/>
              <a:ext cx="2616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300" tIns="20300" rIns="20300" bIns="203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2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>
            <a:spLocks noGrp="1"/>
          </p:cNvSpPr>
          <p:nvPr>
            <p:ph type="title"/>
          </p:nvPr>
        </p:nvSpPr>
        <p:spPr>
          <a:xfrm>
            <a:off x="316678" y="121966"/>
            <a:ext cx="64248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</a:pPr>
            <a:r>
              <a:rPr lang="en"/>
              <a:t>Focus on getting the right job for yourself</a:t>
            </a:r>
            <a:endParaRPr/>
          </a:p>
        </p:txBody>
      </p:sp>
      <p:sp>
        <p:nvSpPr>
          <p:cNvPr id="199" name="Google Shape;199;p23"/>
          <p:cNvSpPr txBox="1"/>
          <p:nvPr/>
        </p:nvSpPr>
        <p:spPr>
          <a:xfrm>
            <a:off x="316679" y="814646"/>
            <a:ext cx="7887900" cy="3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Next steps:</a:t>
            </a:r>
            <a:endParaRPr/>
          </a:p>
          <a:p>
            <a:pPr marL="5143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"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Read through the relevant job descriptions for your desired role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marL="2286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Examples of certain JDs:</a:t>
            </a:r>
            <a:endParaRPr/>
          </a:p>
          <a:p>
            <a:pPr marL="514350" marR="0" lvl="4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lang="en" sz="1400" b="0" i="0" u="sng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Data Analyst JD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5143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lang="en" sz="1400" b="0" i="0" u="sng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Business Analyst JD</a:t>
            </a:r>
            <a:endParaRPr sz="14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5143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"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Build your connections further to get better understanding</a:t>
            </a:r>
            <a:endParaRPr sz="16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roxima Nova"/>
              <a:buChar char="•"/>
            </a:pPr>
            <a:r>
              <a:rPr lang="en" sz="1600">
                <a:latin typeface="Proxima Nova"/>
                <a:ea typeface="Proxima Nova"/>
                <a:cs typeface="Proxima Nova"/>
                <a:sym typeface="Proxima Nova"/>
              </a:rPr>
              <a:t>LinkedIn communities/ Other DS portals (Medium, TowardsDatascience, Kaggle, Reddit) to connect with similar interest groups.</a:t>
            </a:r>
            <a:endParaRPr sz="1600">
              <a:latin typeface="Proxima Nova"/>
              <a:ea typeface="Proxima Nova"/>
              <a:cs typeface="Proxima Nova"/>
              <a:sym typeface="Proxima Nova"/>
            </a:endParaRPr>
          </a:p>
          <a:p>
            <a:pPr marL="5143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"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Go through articles/ journals to understand better about these domains</a:t>
            </a:r>
            <a:endParaRPr/>
          </a:p>
          <a:p>
            <a:pPr marL="971550" marR="0" lvl="1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"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Example: </a:t>
            </a:r>
            <a:r>
              <a:rPr lang="en" sz="1600" b="0" i="0" u="sng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 Useful data mining applications of 2020</a:t>
            </a:r>
            <a:endParaRPr sz="16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5143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n" sz="16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Expand your project portfolio on regular basis to highlight your body of work:</a:t>
            </a:r>
            <a:endParaRPr sz="16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514350" marR="0" lvl="3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 "/>
            </a:pPr>
            <a:r>
              <a:rPr lang="en" sz="14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List of projects including business consulting, deployment models, Ensemble modelling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>
            <a:spLocks noGrp="1"/>
          </p:cNvSpPr>
          <p:nvPr>
            <p:ph type="body" idx="1"/>
          </p:nvPr>
        </p:nvSpPr>
        <p:spPr>
          <a:xfrm>
            <a:off x="142100" y="873925"/>
            <a:ext cx="6275400" cy="41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49262" lvl="1" indent="-182562" algn="just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•"/>
            </a:pPr>
            <a:r>
              <a:rPr lang="en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Address the doubts: </a:t>
            </a:r>
            <a:endParaRPr/>
          </a:p>
          <a:p>
            <a:pPr marL="906462" lvl="2" indent="-182562" algn="just" rtl="0">
              <a:lnSpc>
                <a:spcPct val="90000"/>
              </a:lnSpc>
              <a:spcBef>
                <a:spcPts val="2350"/>
              </a:spcBef>
              <a:spcAft>
                <a:spcPts val="0"/>
              </a:spcAft>
              <a:buSzPts val="1500"/>
              <a:buChar char="•"/>
            </a:pPr>
            <a:r>
              <a:rPr lang="en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Conflict in decisions</a:t>
            </a:r>
            <a:endParaRPr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1200150" lvl="3" indent="-257175" algn="just" rtl="0">
              <a:lnSpc>
                <a:spcPct val="90000"/>
              </a:lnSpc>
              <a:spcBef>
                <a:spcPts val="235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Proxima Nova"/>
              <a:buChar char="•"/>
            </a:pPr>
            <a:r>
              <a:rPr lang="en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How switching role can help them in the future and may be a better decision to steer their career in the right direction.</a:t>
            </a:r>
            <a:endParaRPr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1200150" lvl="3" indent="-257175" algn="just" rtl="0">
              <a:lnSpc>
                <a:spcPct val="90000"/>
              </a:lnSpc>
              <a:spcBef>
                <a:spcPts val="235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Proxima Nova"/>
              <a:buChar char="•"/>
            </a:pPr>
            <a:r>
              <a:rPr lang="en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Expedite the learning curve on areas of preference, e.g. BI Analysis, Data Modelling</a:t>
            </a:r>
            <a:endParaRPr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06462" lvl="2" indent="-182562" algn="just" rtl="0">
              <a:lnSpc>
                <a:spcPct val="90000"/>
              </a:lnSpc>
              <a:spcBef>
                <a:spcPts val="2350"/>
              </a:spcBef>
              <a:spcAft>
                <a:spcPts val="0"/>
              </a:spcAft>
              <a:buSzPts val="1500"/>
              <a:buChar char="•"/>
            </a:pPr>
            <a:r>
              <a:rPr lang="en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Career goals and resulting outcomes.</a:t>
            </a:r>
            <a:endParaRPr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914400" lvl="0" indent="0" algn="just" rtl="0">
              <a:lnSpc>
                <a:spcPct val="90000"/>
              </a:lnSpc>
              <a:spcBef>
                <a:spcPts val="235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316675" y="72099"/>
            <a:ext cx="64593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Common Questions?</a:t>
            </a:r>
            <a:endParaRPr/>
          </a:p>
        </p:txBody>
      </p:sp>
      <p:pic>
        <p:nvPicPr>
          <p:cNvPr id="206" name="Google Shape;206;p24" descr="Question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17426" y="990291"/>
            <a:ext cx="2247600" cy="2247600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710</Words>
  <Application>Microsoft Office PowerPoint</Application>
  <PresentationFormat>On-screen Show (16:9)</PresentationFormat>
  <Paragraphs>111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Roboto</vt:lpstr>
      <vt:lpstr>Proxima Nova</vt:lpstr>
      <vt:lpstr>Calibri</vt:lpstr>
      <vt:lpstr>Roboto Medium</vt:lpstr>
      <vt:lpstr>Roboto Thin</vt:lpstr>
      <vt:lpstr>Arial</vt:lpstr>
      <vt:lpstr>Noto Sans Symbols</vt:lpstr>
      <vt:lpstr>Simple Light</vt:lpstr>
      <vt:lpstr>PowerPoint Presentation</vt:lpstr>
      <vt:lpstr>PowerPoint Presentation</vt:lpstr>
      <vt:lpstr>Agenda: Career Related Feedback</vt:lpstr>
      <vt:lpstr>Learning from your first mentoring session</vt:lpstr>
      <vt:lpstr>Takeaways from the mentorship</vt:lpstr>
      <vt:lpstr>Personalized Feedback | Expected Career Outcomes </vt:lpstr>
      <vt:lpstr>How to prepare for role switch?</vt:lpstr>
      <vt:lpstr>Focus on getting the right job for yourself</vt:lpstr>
      <vt:lpstr>Common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Mahendra Singh Chouhan</cp:lastModifiedBy>
  <cp:revision>2</cp:revision>
  <dcterms:modified xsi:type="dcterms:W3CDTF">2021-07-02T16:49:49Z</dcterms:modified>
</cp:coreProperties>
</file>